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1340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12179-A5A5-BA4F-9EF4-22A23DFA7218}" type="datetimeFigureOut">
              <a:rPr lang="nl-NL" smtClean="0"/>
              <a:t>12-11-2018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057CE-F9FF-5241-B124-128A5D1317A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0059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12179-A5A5-BA4F-9EF4-22A23DFA7218}" type="datetimeFigureOut">
              <a:rPr lang="nl-NL" smtClean="0"/>
              <a:t>12-11-2018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057CE-F9FF-5241-B124-128A5D1317A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7007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12179-A5A5-BA4F-9EF4-22A23DFA7218}" type="datetimeFigureOut">
              <a:rPr lang="nl-NL" smtClean="0"/>
              <a:t>12-11-2018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057CE-F9FF-5241-B124-128A5D1317A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0046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12179-A5A5-BA4F-9EF4-22A23DFA7218}" type="datetimeFigureOut">
              <a:rPr lang="nl-NL" smtClean="0"/>
              <a:t>12-11-2018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057CE-F9FF-5241-B124-128A5D1317A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1296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12179-A5A5-BA4F-9EF4-22A23DFA7218}" type="datetimeFigureOut">
              <a:rPr lang="nl-NL" smtClean="0"/>
              <a:t>12-11-2018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057CE-F9FF-5241-B124-128A5D1317A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2453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12179-A5A5-BA4F-9EF4-22A23DFA7218}" type="datetimeFigureOut">
              <a:rPr lang="nl-NL" smtClean="0"/>
              <a:t>12-11-2018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057CE-F9FF-5241-B124-128A5D1317A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1762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12179-A5A5-BA4F-9EF4-22A23DFA7218}" type="datetimeFigureOut">
              <a:rPr lang="nl-NL" smtClean="0"/>
              <a:t>12-11-2018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057CE-F9FF-5241-B124-128A5D1317A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548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12179-A5A5-BA4F-9EF4-22A23DFA7218}" type="datetimeFigureOut">
              <a:rPr lang="nl-NL" smtClean="0"/>
              <a:t>12-11-2018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057CE-F9FF-5241-B124-128A5D1317A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1193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12179-A5A5-BA4F-9EF4-22A23DFA7218}" type="datetimeFigureOut">
              <a:rPr lang="nl-NL" smtClean="0"/>
              <a:t>12-11-2018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057CE-F9FF-5241-B124-128A5D1317A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155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12179-A5A5-BA4F-9EF4-22A23DFA7218}" type="datetimeFigureOut">
              <a:rPr lang="nl-NL" smtClean="0"/>
              <a:t>12-11-2018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057CE-F9FF-5241-B124-128A5D1317A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542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12179-A5A5-BA4F-9EF4-22A23DFA7218}" type="datetimeFigureOut">
              <a:rPr lang="nl-NL" smtClean="0"/>
              <a:t>12-11-2018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057CE-F9FF-5241-B124-128A5D1317A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291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12179-A5A5-BA4F-9EF4-22A23DFA7218}" type="datetimeFigureOut">
              <a:rPr lang="nl-NL" smtClean="0"/>
              <a:t>12-11-2018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057CE-F9FF-5241-B124-128A5D1317A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7750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217488" y="4773245"/>
            <a:ext cx="8696920" cy="1518140"/>
          </a:xfrm>
        </p:spPr>
        <p:txBody>
          <a:bodyPr>
            <a:normAutofit/>
          </a:bodyPr>
          <a:lstStyle/>
          <a:p>
            <a:r>
              <a:rPr lang="nl-NL" dirty="0"/>
              <a:t>De persoonlijke gezondheidsomgeving (PGO).</a:t>
            </a:r>
          </a:p>
          <a:p>
            <a:r>
              <a:rPr lang="nl-NL" dirty="0"/>
              <a:t>Wat moet je ermee als communicatieprofessional?</a:t>
            </a:r>
          </a:p>
        </p:txBody>
      </p:sp>
      <p:pic>
        <p:nvPicPr>
          <p:cNvPr id="4" name="Picture 2" descr="Gerelateerde afbeel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411" y="541338"/>
            <a:ext cx="7050820" cy="3774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8064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471488" y="4103076"/>
            <a:ext cx="8206428" cy="2481385"/>
          </a:xfrm>
        </p:spPr>
        <p:txBody>
          <a:bodyPr>
            <a:normAutofit lnSpcReduction="10000"/>
          </a:bodyPr>
          <a:lstStyle/>
          <a:p>
            <a:pPr algn="l"/>
            <a:r>
              <a:rPr lang="nl-NL" sz="2400" dirty="0"/>
              <a:t>Even voorstellen:</a:t>
            </a:r>
            <a:br>
              <a:rPr lang="nl-NL" sz="2400" dirty="0"/>
            </a:br>
            <a:r>
              <a:rPr lang="nl-NL" sz="2400" dirty="0"/>
              <a:t>- Communicatie-collega</a:t>
            </a:r>
            <a:br>
              <a:rPr lang="nl-NL" sz="2400" dirty="0"/>
            </a:br>
            <a:r>
              <a:rPr lang="nl-NL" sz="2400" dirty="0"/>
              <a:t>- Senior adviseur Zorginstituut Nederland</a:t>
            </a:r>
            <a:br>
              <a:rPr lang="nl-NL" sz="2400" dirty="0"/>
            </a:br>
            <a:r>
              <a:rPr lang="nl-NL" sz="2400" dirty="0"/>
              <a:t>- Ervaringsdeskundige/ouder/dochter</a:t>
            </a:r>
            <a:br>
              <a:rPr lang="nl-NL" sz="2400" dirty="0"/>
            </a:br>
            <a:r>
              <a:rPr lang="nl-NL" sz="2400" dirty="0"/>
              <a:t>- Bestuurslid patiëntenorganisatie</a:t>
            </a:r>
            <a:br>
              <a:rPr lang="nl-NL" sz="2400" dirty="0"/>
            </a:br>
            <a:r>
              <a:rPr lang="nl-NL" sz="2400" dirty="0"/>
              <a:t>- Adviesraad </a:t>
            </a:r>
            <a:r>
              <a:rPr lang="nl-NL" sz="2400" dirty="0" err="1"/>
              <a:t>ZorgkaartNederland</a:t>
            </a:r>
            <a:br>
              <a:rPr lang="nl-NL" sz="2400" dirty="0"/>
            </a:br>
            <a:r>
              <a:rPr lang="nl-NL" sz="2400" dirty="0"/>
              <a:t>- Veel gaat goed maar het kan en moet nog beter…</a:t>
            </a:r>
          </a:p>
        </p:txBody>
      </p:sp>
      <p:pic>
        <p:nvPicPr>
          <p:cNvPr id="5" name="Afbeelding 4" descr="Kinderen knutselen DSC_001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9" b="30509"/>
          <a:stretch/>
        </p:blipFill>
        <p:spPr>
          <a:xfrm>
            <a:off x="471488" y="507999"/>
            <a:ext cx="8206428" cy="318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728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471488" y="4957165"/>
            <a:ext cx="8366022" cy="1900835"/>
          </a:xfrm>
        </p:spPr>
        <p:txBody>
          <a:bodyPr>
            <a:normAutofit lnSpcReduction="10000"/>
          </a:bodyPr>
          <a:lstStyle/>
          <a:p>
            <a:pPr algn="l"/>
            <a:r>
              <a:rPr lang="nl-NL" sz="2400" dirty="0">
                <a:solidFill>
                  <a:srgbClr val="FF0000"/>
                </a:solidFill>
              </a:rPr>
              <a:t>Informatieberaad Zorg</a:t>
            </a:r>
            <a:r>
              <a:rPr lang="nl-NL" sz="2400" dirty="0"/>
              <a:t> (sinds 2014)</a:t>
            </a:r>
          </a:p>
          <a:p>
            <a:pPr algn="l"/>
            <a:r>
              <a:rPr lang="nl-NL" sz="2400" dirty="0"/>
              <a:t>Bestuurlijke samenwerking tussen deelnemers uit het </a:t>
            </a:r>
            <a:r>
              <a:rPr lang="nl-NL" sz="2400" dirty="0" err="1"/>
              <a:t>zorgveld</a:t>
            </a:r>
            <a:r>
              <a:rPr lang="nl-NL" sz="2400" dirty="0"/>
              <a:t> en het  ministerie van VWS. Samen werken aan een duurzaam informatiestelsel voor de zorg.</a:t>
            </a:r>
            <a:br>
              <a:rPr lang="nl-NL" sz="2400" dirty="0"/>
            </a:br>
            <a:endParaRPr lang="nl-NL" sz="2400" dirty="0"/>
          </a:p>
        </p:txBody>
      </p:sp>
      <p:pic>
        <p:nvPicPr>
          <p:cNvPr id="2" name="Afbeelding 1" descr="Artboard 01_N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7" y="295824"/>
            <a:ext cx="7872109" cy="4428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335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330370" y="366244"/>
            <a:ext cx="3956087" cy="626683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nl-NL" sz="2400" dirty="0">
                <a:solidFill>
                  <a:srgbClr val="FF0000"/>
                </a:solidFill>
              </a:rPr>
              <a:t>Deelnemers:</a:t>
            </a:r>
            <a:endParaRPr lang="nl-NL" sz="2400" dirty="0"/>
          </a:p>
          <a:p>
            <a:pPr algn="l"/>
            <a:r>
              <a:rPr lang="nl-NL" sz="2400" dirty="0" err="1"/>
              <a:t>Actiz</a:t>
            </a:r>
            <a:endParaRPr lang="nl-NL" sz="2400" dirty="0"/>
          </a:p>
          <a:p>
            <a:pPr algn="l"/>
            <a:r>
              <a:rPr lang="nl-NL" sz="2400" dirty="0"/>
              <a:t>Federatie Medisch Specialisten</a:t>
            </a:r>
            <a:br>
              <a:rPr lang="nl-NL" sz="2400" dirty="0"/>
            </a:br>
            <a:r>
              <a:rPr lang="nl-NL" sz="2400" dirty="0"/>
              <a:t>GGZ Nederland</a:t>
            </a:r>
          </a:p>
          <a:p>
            <a:pPr algn="l"/>
            <a:r>
              <a:rPr lang="nl-NL" sz="2400" dirty="0" err="1"/>
              <a:t>InEen</a:t>
            </a:r>
            <a:br>
              <a:rPr lang="nl-NL" sz="2400" dirty="0"/>
            </a:br>
            <a:r>
              <a:rPr lang="nl-NL" sz="2400" dirty="0"/>
              <a:t>KNGF</a:t>
            </a:r>
          </a:p>
          <a:p>
            <a:pPr algn="l"/>
            <a:r>
              <a:rPr lang="nl-NL" sz="2400" dirty="0"/>
              <a:t>KNMP</a:t>
            </a:r>
          </a:p>
          <a:p>
            <a:pPr algn="l"/>
            <a:r>
              <a:rPr lang="nl-NL" sz="2400" dirty="0"/>
              <a:t>LHV</a:t>
            </a:r>
          </a:p>
          <a:p>
            <a:pPr algn="l"/>
            <a:r>
              <a:rPr lang="nl-NL" sz="2400" dirty="0"/>
              <a:t>NFU</a:t>
            </a:r>
          </a:p>
          <a:p>
            <a:pPr algn="l"/>
            <a:r>
              <a:rPr lang="nl-NL" sz="2400" dirty="0"/>
              <a:t>NHG</a:t>
            </a:r>
          </a:p>
          <a:p>
            <a:pPr algn="l"/>
            <a:r>
              <a:rPr lang="nl-NL" sz="2400" dirty="0">
                <a:solidFill>
                  <a:schemeClr val="tx1">
                    <a:tint val="75000"/>
                  </a:schemeClr>
                </a:solidFill>
              </a:rPr>
              <a:t>NVZ</a:t>
            </a:r>
          </a:p>
          <a:p>
            <a:pPr algn="l"/>
            <a:r>
              <a:rPr lang="nl-NL" sz="2400" dirty="0" err="1">
                <a:solidFill>
                  <a:schemeClr val="tx1">
                    <a:tint val="75000"/>
                  </a:schemeClr>
                </a:solidFill>
              </a:rPr>
              <a:t>Patiëntenfederatie</a:t>
            </a:r>
            <a:r>
              <a:rPr lang="nl-NL" sz="2400" dirty="0">
                <a:solidFill>
                  <a:schemeClr val="tx1">
                    <a:tint val="75000"/>
                  </a:schemeClr>
                </a:solidFill>
              </a:rPr>
              <a:t> Nederland</a:t>
            </a:r>
          </a:p>
          <a:p>
            <a:pPr algn="l"/>
            <a:r>
              <a:rPr lang="nl-NL" sz="2400" dirty="0">
                <a:solidFill>
                  <a:schemeClr val="tx1">
                    <a:tint val="75000"/>
                  </a:schemeClr>
                </a:solidFill>
              </a:rPr>
              <a:t>VGN</a:t>
            </a:r>
          </a:p>
          <a:p>
            <a:pPr algn="l"/>
            <a:r>
              <a:rPr lang="nl-NL" sz="2400" dirty="0">
                <a:solidFill>
                  <a:schemeClr val="tx1">
                    <a:tint val="75000"/>
                  </a:schemeClr>
                </a:solidFill>
              </a:rPr>
              <a:t>VNG</a:t>
            </a:r>
          </a:p>
          <a:p>
            <a:pPr algn="l"/>
            <a:r>
              <a:rPr lang="nl-NL" sz="2400" dirty="0">
                <a:solidFill>
                  <a:schemeClr val="tx1">
                    <a:tint val="75000"/>
                  </a:schemeClr>
                </a:solidFill>
              </a:rPr>
              <a:t>V&amp;VN</a:t>
            </a:r>
          </a:p>
          <a:p>
            <a:pPr algn="l"/>
            <a:r>
              <a:rPr lang="nl-NL" sz="2400" dirty="0">
                <a:solidFill>
                  <a:schemeClr val="tx1">
                    <a:tint val="75000"/>
                  </a:schemeClr>
                </a:solidFill>
              </a:rPr>
              <a:t>ZN</a:t>
            </a:r>
          </a:p>
          <a:p>
            <a:pPr algn="l"/>
            <a:r>
              <a:rPr lang="nl-NL" sz="2400" dirty="0">
                <a:solidFill>
                  <a:schemeClr val="tx1">
                    <a:tint val="75000"/>
                  </a:schemeClr>
                </a:solidFill>
              </a:rPr>
              <a:t>Ministerie VWS</a:t>
            </a:r>
          </a:p>
          <a:p>
            <a:pPr algn="l"/>
            <a:endParaRPr lang="nl-NL" sz="2500" dirty="0"/>
          </a:p>
        </p:txBody>
      </p:sp>
      <p:pic>
        <p:nvPicPr>
          <p:cNvPr id="4" name="Afbeelding 3" descr="foto-valerie-kuypers-3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735" y="366244"/>
            <a:ext cx="4195578" cy="2795934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4551053" y="3493755"/>
            <a:ext cx="41982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200" dirty="0">
                <a:solidFill>
                  <a:schemeClr val="tx1">
                    <a:tint val="75000"/>
                  </a:schemeClr>
                </a:solidFill>
              </a:rPr>
              <a:t>Informatieberaad (bestuurders) en Kerngroep (beleidsmedewerkers) komen ongeveer 4x per jaar bij elkaar. </a:t>
            </a:r>
            <a:br>
              <a:rPr lang="nl-NL" sz="2200" dirty="0">
                <a:solidFill>
                  <a:schemeClr val="tx1">
                    <a:tint val="75000"/>
                  </a:schemeClr>
                </a:solidFill>
              </a:rPr>
            </a:br>
            <a:endParaRPr lang="nl-NL" sz="2200" dirty="0">
              <a:solidFill>
                <a:schemeClr val="tx1">
                  <a:tint val="75000"/>
                </a:schemeClr>
              </a:solidFill>
            </a:endParaRPr>
          </a:p>
          <a:p>
            <a:r>
              <a:rPr lang="nl-NL" sz="2200" dirty="0">
                <a:solidFill>
                  <a:schemeClr val="tx1">
                    <a:tint val="75000"/>
                  </a:schemeClr>
                </a:solidFill>
              </a:rPr>
              <a:t>Organiseren ook </a:t>
            </a:r>
            <a:r>
              <a:rPr lang="nl-NL" sz="2200" dirty="0" err="1">
                <a:solidFill>
                  <a:schemeClr val="tx1">
                    <a:tint val="75000"/>
                  </a:schemeClr>
                </a:solidFill>
              </a:rPr>
              <a:t>MeetUps</a:t>
            </a:r>
            <a:r>
              <a:rPr lang="nl-NL" sz="2200" dirty="0">
                <a:solidFill>
                  <a:schemeClr val="tx1">
                    <a:tint val="75000"/>
                  </a:schemeClr>
                </a:solidFill>
              </a:rPr>
              <a:t> met presentaties, workshops voor en door zorgorganisaties, ook raakvlakken met communicatie.</a:t>
            </a:r>
          </a:p>
        </p:txBody>
      </p:sp>
    </p:spTree>
    <p:extLst>
      <p:ext uri="{BB962C8B-B14F-4D97-AF65-F5344CB8AC3E}">
        <p14:creationId xmlns:p14="http://schemas.microsoft.com/office/powerpoint/2010/main" val="603728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471488" y="617441"/>
            <a:ext cx="8206428" cy="5909787"/>
          </a:xfrm>
        </p:spPr>
        <p:txBody>
          <a:bodyPr>
            <a:normAutofit/>
          </a:bodyPr>
          <a:lstStyle/>
          <a:p>
            <a:pPr algn="l"/>
            <a:r>
              <a:rPr lang="nl-NL" sz="2400" dirty="0">
                <a:solidFill>
                  <a:srgbClr val="FF0000"/>
                </a:solidFill>
              </a:rPr>
              <a:t>Vier doelen </a:t>
            </a:r>
            <a:r>
              <a:rPr lang="nl-NL" sz="2400" dirty="0"/>
              <a:t>vastgesteld die als leidraad gelden voor alle programma’s, projecten en activiteiten in de zorg:</a:t>
            </a:r>
          </a:p>
          <a:p>
            <a:pPr algn="l"/>
            <a:r>
              <a:rPr lang="nl-NL" sz="2400" dirty="0"/>
              <a:t>1. medicatieveiligheid</a:t>
            </a:r>
            <a:br>
              <a:rPr lang="nl-NL" sz="2400" dirty="0"/>
            </a:br>
            <a:r>
              <a:rPr lang="nl-NL" sz="2400" dirty="0"/>
              <a:t>2. </a:t>
            </a:r>
            <a:r>
              <a:rPr lang="nl-NL" sz="2400" dirty="0">
                <a:solidFill>
                  <a:srgbClr val="FF0000"/>
                </a:solidFill>
              </a:rPr>
              <a:t>patiënt centraal</a:t>
            </a:r>
            <a:br>
              <a:rPr lang="nl-NL" sz="2400" dirty="0">
                <a:solidFill>
                  <a:srgbClr val="FF0000"/>
                </a:solidFill>
              </a:rPr>
            </a:br>
            <a:r>
              <a:rPr lang="nl-NL" sz="2400" dirty="0"/>
              <a:t>3. gestandaardiseerde informatie-uitwisseling</a:t>
            </a:r>
            <a:br>
              <a:rPr lang="nl-NL" sz="2400" dirty="0"/>
            </a:br>
            <a:r>
              <a:rPr lang="nl-NL" sz="2400" dirty="0"/>
              <a:t>4. eenmalig vastleggen van gegevens</a:t>
            </a:r>
          </a:p>
          <a:p>
            <a:pPr algn="l"/>
            <a:endParaRPr lang="nl-NL" sz="2400" dirty="0"/>
          </a:p>
          <a:p>
            <a:pPr algn="l"/>
            <a:r>
              <a:rPr lang="nl-NL" sz="2400" dirty="0">
                <a:solidFill>
                  <a:srgbClr val="FF0000"/>
                </a:solidFill>
              </a:rPr>
              <a:t>Patiënt centraal</a:t>
            </a:r>
            <a:r>
              <a:rPr lang="nl-NL" sz="2400" dirty="0"/>
              <a:t>: Alle zorgverleners bieden vanaf 1 januari 2020 patiënten de mogelijkheid hun medische informatie digitaal en gestructureerd in te zien en die gegevens te ontsluiten voor hun </a:t>
            </a:r>
            <a:r>
              <a:rPr lang="nl-NL" sz="2400" dirty="0">
                <a:solidFill>
                  <a:srgbClr val="FF0000"/>
                </a:solidFill>
              </a:rPr>
              <a:t>PGO</a:t>
            </a:r>
            <a:r>
              <a:rPr lang="nl-NL" sz="2400" dirty="0"/>
              <a:t> waaraan zij hun eigen gegevens kunnen toevoegen.</a:t>
            </a:r>
          </a:p>
          <a:p>
            <a:pPr algn="l"/>
            <a:endParaRPr lang="nl-NL" sz="2400" dirty="0"/>
          </a:p>
          <a:p>
            <a:pPr algn="l"/>
            <a:r>
              <a:rPr lang="nl-NL" sz="2400" dirty="0" err="1">
                <a:solidFill>
                  <a:srgbClr val="FF0000"/>
                </a:solidFill>
              </a:rPr>
              <a:t>MedMij</a:t>
            </a:r>
            <a:r>
              <a:rPr lang="nl-NL" sz="2400" dirty="0"/>
              <a:t> bepaalt de spelregels (afsprakenstelsel) voor de uitwisseling van gegevens tussen </a:t>
            </a:r>
            <a:r>
              <a:rPr lang="nl-NL" sz="2400" dirty="0" err="1"/>
              <a:t>PGO’s</a:t>
            </a:r>
            <a:r>
              <a:rPr lang="nl-NL" sz="2400" dirty="0"/>
              <a:t> en zorgverleners. </a:t>
            </a:r>
          </a:p>
          <a:p>
            <a:pPr algn="l"/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367259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176" y="203062"/>
            <a:ext cx="4008349" cy="2667374"/>
          </a:xfrm>
          <a:prstGeom prst="rect">
            <a:avLst/>
          </a:prstGeom>
        </p:spPr>
      </p:pic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471488" y="3887242"/>
            <a:ext cx="8206428" cy="2970758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nl-NL" sz="2400" dirty="0">
                <a:solidFill>
                  <a:srgbClr val="FF0000"/>
                </a:solidFill>
              </a:rPr>
              <a:t>Communicatieprofessional in de zorg:</a:t>
            </a:r>
          </a:p>
          <a:p>
            <a:pPr marL="342900" indent="-342900" algn="l">
              <a:buFontTx/>
              <a:buChar char="-"/>
            </a:pPr>
            <a:r>
              <a:rPr lang="nl-NL" sz="2400" dirty="0"/>
              <a:t>Verdiept zich in informatiebeleid in de zorg (markt en overheid)</a:t>
            </a:r>
          </a:p>
          <a:p>
            <a:pPr marL="342900" indent="-342900" algn="l">
              <a:buFontTx/>
              <a:buChar char="-"/>
            </a:pPr>
            <a:r>
              <a:rPr lang="nl-NL" sz="2400" dirty="0"/>
              <a:t>Zorgt dat hierover regelmatig contact is met bestuurder, beleidsmedewerker, ICT/CIO en koepelorganisatie</a:t>
            </a:r>
          </a:p>
          <a:p>
            <a:pPr marL="342900" indent="-342900" algn="l">
              <a:buFontTx/>
              <a:buChar char="-"/>
            </a:pPr>
            <a:r>
              <a:rPr lang="nl-NL" sz="2400" dirty="0"/>
              <a:t>Verbindt doelstellingen en uitgangspunten eigen organisatie met die van het Informatieberaad Zorg (communicatiestrategie)</a:t>
            </a:r>
          </a:p>
          <a:p>
            <a:pPr marL="342900" indent="-342900" algn="l">
              <a:buFontTx/>
              <a:buChar char="-"/>
            </a:pPr>
            <a:r>
              <a:rPr lang="nl-NL" sz="2400" dirty="0"/>
              <a:t>Bereidt zich voor op de komst van </a:t>
            </a:r>
            <a:r>
              <a:rPr lang="nl-NL" sz="2400" dirty="0" err="1"/>
              <a:t>PGO’s</a:t>
            </a:r>
            <a:r>
              <a:rPr lang="nl-NL" sz="2400" dirty="0"/>
              <a:t> (soorten en verschillen)</a:t>
            </a:r>
          </a:p>
          <a:p>
            <a:pPr marL="342900" indent="-342900" algn="l">
              <a:buFontTx/>
              <a:buChar char="-"/>
            </a:pPr>
            <a:r>
              <a:rPr lang="nl-NL" sz="2400" dirty="0"/>
              <a:t>Beschouwt PGO als onderdeel van online dienstverlening en online communicatie</a:t>
            </a:r>
          </a:p>
          <a:p>
            <a:pPr marL="342900" indent="-342900" algn="l">
              <a:buFontTx/>
              <a:buChar char="-"/>
            </a:pPr>
            <a:endParaRPr lang="nl-NL" sz="2400" dirty="0"/>
          </a:p>
        </p:txBody>
      </p:sp>
      <p:pic>
        <p:nvPicPr>
          <p:cNvPr id="2" name="Afbeelding 1" descr="050378eb-556d-42f6-af4b-97089df818d4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87" y="203062"/>
            <a:ext cx="4742790" cy="2667374"/>
          </a:xfrm>
          <a:prstGeom prst="rect">
            <a:avLst/>
          </a:prstGeom>
        </p:spPr>
      </p:pic>
      <p:pic>
        <p:nvPicPr>
          <p:cNvPr id="4" name="Afbeelding 3" descr="tolkenapp-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505" y="1782833"/>
            <a:ext cx="3155426" cy="2104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7723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160</Words>
  <Application>Microsoft Office PowerPoint</Application>
  <PresentationFormat>Diavoorstelling (4:3)</PresentationFormat>
  <Paragraphs>34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Office-thema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NVK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Sacha Marges</dc:creator>
  <cp:lastModifiedBy>Akke Albada</cp:lastModifiedBy>
  <cp:revision>9</cp:revision>
  <dcterms:created xsi:type="dcterms:W3CDTF">2018-11-12T09:34:39Z</dcterms:created>
  <dcterms:modified xsi:type="dcterms:W3CDTF">2018-11-12T11:15:37Z</dcterms:modified>
</cp:coreProperties>
</file>